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4" r:id="rId1"/>
  </p:sldMasterIdLst>
  <p:notesMasterIdLst>
    <p:notesMasterId r:id="rId25"/>
  </p:notesMasterIdLst>
  <p:handoutMasterIdLst>
    <p:handoutMasterId r:id="rId26"/>
  </p:handoutMasterIdLst>
  <p:sldIdLst>
    <p:sldId id="256" r:id="rId2"/>
    <p:sldId id="455" r:id="rId3"/>
    <p:sldId id="737" r:id="rId4"/>
    <p:sldId id="597" r:id="rId5"/>
    <p:sldId id="713" r:id="rId6"/>
    <p:sldId id="714" r:id="rId7"/>
    <p:sldId id="715" r:id="rId8"/>
    <p:sldId id="716" r:id="rId9"/>
    <p:sldId id="717" r:id="rId10"/>
    <p:sldId id="718" r:id="rId11"/>
    <p:sldId id="720" r:id="rId12"/>
    <p:sldId id="721" r:id="rId13"/>
    <p:sldId id="722" r:id="rId14"/>
    <p:sldId id="748" r:id="rId15"/>
    <p:sldId id="750" r:id="rId16"/>
    <p:sldId id="749" r:id="rId17"/>
    <p:sldId id="747" r:id="rId18"/>
    <p:sldId id="740" r:id="rId19"/>
    <p:sldId id="746" r:id="rId20"/>
    <p:sldId id="743" r:id="rId21"/>
    <p:sldId id="745" r:id="rId22"/>
    <p:sldId id="742" r:id="rId23"/>
    <p:sldId id="605" r:id="rId2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521415D9-36F7-43E2-AB2F-B90AF26B5E84}">
      <p14:sectionLst xmlns:p14="http://schemas.microsoft.com/office/powerpoint/2010/main">
        <p14:section name="Start" id="{A325A823-9F7A-1449-81C7-3380C48E43F8}">
          <p14:sldIdLst>
            <p14:sldId id="256"/>
            <p14:sldId id="455"/>
          </p14:sldIdLst>
        </p14:section>
        <p14:section name="What's Next" id="{33FA0DB1-C13A-A74D-BB77-7F83DA9284D1}">
          <p14:sldIdLst>
            <p14:sldId id="737"/>
            <p14:sldId id="597"/>
          </p14:sldIdLst>
        </p14:section>
        <p14:section name="Xively" id="{263D4F59-250D-9549-A190-8C7CD516A1DD}">
          <p14:sldIdLst>
            <p14:sldId id="713"/>
            <p14:sldId id="714"/>
            <p14:sldId id="715"/>
            <p14:sldId id="716"/>
            <p14:sldId id="717"/>
            <p14:sldId id="718"/>
            <p14:sldId id="720"/>
            <p14:sldId id="721"/>
            <p14:sldId id="722"/>
            <p14:sldId id="748"/>
            <p14:sldId id="750"/>
            <p14:sldId id="749"/>
            <p14:sldId id="747"/>
          </p14:sldIdLst>
        </p14:section>
        <p14:section name="Temboo" id="{00A075DD-99E5-8444-9AA3-8E7F805FB684}">
          <p14:sldIdLst>
            <p14:sldId id="740"/>
            <p14:sldId id="746"/>
            <p14:sldId id="743"/>
            <p14:sldId id="745"/>
            <p14:sldId id="742"/>
          </p14:sldIdLst>
        </p14:section>
        <p14:section name="Finish Line" id="{C5DA8A15-EBD0-E843-B918-632E754D3EBC}">
          <p14:sldIdLst>
            <p14:sldId id="6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2" autoAdjust="0"/>
    <p:restoredTop sz="87621" autoAdjust="0"/>
  </p:normalViewPr>
  <p:slideViewPr>
    <p:cSldViewPr>
      <p:cViewPr varScale="1">
        <p:scale>
          <a:sx n="150" d="100"/>
          <a:sy n="150" d="100"/>
        </p:scale>
        <p:origin x="-2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D471-20B6-F447-8325-CC53C4EE5973}" type="datetime1">
              <a:rPr lang="en-US" smtClean="0"/>
              <a:t>7/25/14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BB65-2AAE-644D-AB7E-1A6749EA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74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EEEBBE50-1647-3E44-A67A-19932D900044}" type="datetime1">
              <a:rPr lang="en-US" smtClean="0"/>
              <a:t>7/25/14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EBA72767-F1F1-6D43-8025-30B404E6A3A0}" type="datetime1">
              <a:rPr lang="en-US" smtClean="0">
                <a:solidFill>
                  <a:srgbClr val="FFFFFF"/>
                </a:solidFill>
              </a:rPr>
              <a:t>7/25/14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41EF-E957-7649-838D-CF4424DE4654}" type="datetime1">
              <a:rPr lang="en-US" smtClean="0"/>
              <a:t>7/25/14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837D-061A-C248-B0C8-50CE8B5267EB}" type="datetime1">
              <a:rPr lang="en-US" smtClean="0"/>
              <a:t>7/25/14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C99A-37C0-0341-9EF7-A171FF1B474F}" type="datetime1">
              <a:rPr lang="en-US" smtClean="0"/>
              <a:t>7/25/14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DAA-D833-8046-A84A-A2C24507C5C5}" type="datetime1">
              <a:rPr lang="en-US" smtClean="0"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94C-613D-4C42-B823-CF3AD807D1E3}" type="datetime1">
              <a:rPr lang="en-US" smtClean="0"/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0018-3887-0E40-9E6C-818485AD22B8}" type="datetime1">
              <a:rPr lang="en-US" smtClean="0"/>
              <a:t>7/25/14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392-4F22-7D4A-930A-90B4FBDEE146}" type="datetime1">
              <a:rPr lang="en-US" smtClean="0"/>
              <a:t>7/25/14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059C-68E1-B243-9813-5D3937501DCD}" type="datetime1">
              <a:rPr lang="en-US" smtClean="0"/>
              <a:t>7/25/14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AFBA-FD99-3549-9B38-3A8BC42A329A}" type="datetime1">
              <a:rPr lang="en-US" smtClean="0"/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514-F098-CE43-8929-1249688A91D7}" type="datetime1">
              <a:rPr lang="en-US" smtClean="0"/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71555F-E781-7149-916E-BB1595F4B4ED}" type="datetime1">
              <a:rPr lang="en-US" smtClean="0"/>
              <a:t>7/25/14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4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4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sz="6600" dirty="0" smtClean="0"/>
              <a:t>Connect to the cloud</a:t>
            </a:r>
            <a:endParaRPr lang="en-US" sz="66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/>
              <a:t>IOT Course</a:t>
            </a:r>
          </a:p>
          <a:p>
            <a:endParaRPr lang="en-US" dirty="0"/>
          </a:p>
          <a:p>
            <a:r>
              <a:rPr lang="en-US" dirty="0" smtClean="0"/>
              <a:t>Vijay </a:t>
            </a:r>
            <a:r>
              <a:rPr lang="en-US" dirty="0"/>
              <a:t>Janapa </a:t>
            </a:r>
            <a:r>
              <a:rPr lang="en-US" dirty="0" smtClean="0"/>
              <a:t>Reddi</a:t>
            </a:r>
          </a:p>
          <a:p>
            <a:r>
              <a:rPr lang="en-US" dirty="0" smtClean="0"/>
              <a:t>Intel (UT Austin)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... // assume global variables here and setup() for Ethernet (as we saw earlier)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void loop() {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. . . 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// if you're not connected, and ten seconds have passed since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// your last connection, then connect again and send data: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if(!</a:t>
            </a:r>
            <a:r>
              <a:rPr lang="en-US" sz="1400" dirty="0" err="1">
                <a:latin typeface="Courier"/>
                <a:cs typeface="Courier"/>
              </a:rPr>
              <a:t>client.connected</a:t>
            </a:r>
            <a:r>
              <a:rPr lang="en-US" sz="1400" dirty="0">
                <a:latin typeface="Courier"/>
                <a:cs typeface="Courier"/>
              </a:rPr>
              <a:t>() &amp;&amp; (</a:t>
            </a:r>
            <a:r>
              <a:rPr lang="en-US" sz="1400" dirty="0" err="1">
                <a:latin typeface="Courier"/>
                <a:cs typeface="Courier"/>
              </a:rPr>
              <a:t>millis</a:t>
            </a:r>
            <a:r>
              <a:rPr lang="en-US" sz="1400" dirty="0">
                <a:latin typeface="Courier"/>
                <a:cs typeface="Courier"/>
              </a:rPr>
              <a:t>() - </a:t>
            </a:r>
            <a:r>
              <a:rPr lang="en-US" sz="1400" dirty="0" err="1">
                <a:latin typeface="Courier"/>
                <a:cs typeface="Courier"/>
              </a:rPr>
              <a:t>lastConnectionTime</a:t>
            </a:r>
            <a:r>
              <a:rPr lang="en-US" sz="1400" dirty="0">
                <a:latin typeface="Courier"/>
                <a:cs typeface="Courier"/>
              </a:rPr>
              <a:t> &gt; </a:t>
            </a:r>
            <a:r>
              <a:rPr lang="en-US" sz="1400" dirty="0" err="1">
                <a:latin typeface="Courier"/>
                <a:cs typeface="Courier"/>
              </a:rPr>
              <a:t>postingInterval</a:t>
            </a:r>
            <a:r>
              <a:rPr lang="en-US" sz="1400" dirty="0">
                <a:latin typeface="Courier"/>
                <a:cs typeface="Courier"/>
              </a:rPr>
              <a:t>)) {</a:t>
            </a:r>
          </a:p>
          <a:p>
            <a:pPr marL="0" indent="0">
              <a:buNone/>
            </a:pPr>
            <a:endParaRPr lang="en-US" sz="1400" b="1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sendData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sensorReading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}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. . .</a:t>
            </a:r>
            <a:endParaRPr lang="en-US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6674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>
                <a:latin typeface="Courier"/>
                <a:cs typeface="Courier"/>
              </a:rPr>
              <a:t>// this method makes a HTTP connection to the server:</a:t>
            </a:r>
          </a:p>
          <a:p>
            <a:pPr marL="0" indent="0">
              <a:buNone/>
            </a:pPr>
            <a:r>
              <a:rPr lang="en-US" sz="900" dirty="0">
                <a:latin typeface="Courier"/>
                <a:cs typeface="Courier"/>
              </a:rPr>
              <a:t>void </a:t>
            </a:r>
            <a:r>
              <a:rPr lang="en-US" sz="900" dirty="0" err="1">
                <a:latin typeface="Courier"/>
                <a:cs typeface="Courier"/>
              </a:rPr>
              <a:t>sendData</a:t>
            </a:r>
            <a:r>
              <a:rPr lang="en-US" sz="900" dirty="0">
                <a:latin typeface="Courier"/>
                <a:cs typeface="Courier"/>
              </a:rPr>
              <a:t>(</a:t>
            </a:r>
            <a:r>
              <a:rPr lang="en-US" sz="900" dirty="0" err="1">
                <a:latin typeface="Courier"/>
                <a:cs typeface="Courier"/>
              </a:rPr>
              <a:t>int</a:t>
            </a:r>
            <a:r>
              <a:rPr lang="en-US" sz="900" dirty="0">
                <a:latin typeface="Courier"/>
                <a:cs typeface="Courier"/>
              </a:rPr>
              <a:t> </a:t>
            </a:r>
            <a:r>
              <a:rPr lang="en-US" sz="900" dirty="0" err="1">
                <a:latin typeface="Courier"/>
                <a:cs typeface="Courier"/>
              </a:rPr>
              <a:t>thisData</a:t>
            </a:r>
            <a:r>
              <a:rPr lang="en-US" sz="900" dirty="0">
                <a:latin typeface="Courier"/>
                <a:cs typeface="Courier"/>
              </a:rPr>
              <a:t>) {</a:t>
            </a:r>
          </a:p>
          <a:p>
            <a:pPr marL="0" indent="0">
              <a:buNone/>
            </a:pPr>
            <a:r>
              <a:rPr lang="en-US" sz="900" dirty="0">
                <a:latin typeface="Courier"/>
                <a:cs typeface="Courier"/>
              </a:rPr>
              <a:t>  // if there's a successful connection:</a:t>
            </a:r>
          </a:p>
          <a:p>
            <a:pPr marL="0" indent="0">
              <a:buNone/>
            </a:pPr>
            <a:r>
              <a:rPr lang="en-US" sz="900" dirty="0">
                <a:latin typeface="Courier"/>
                <a:cs typeface="Courier"/>
              </a:rPr>
              <a:t>  if (</a:t>
            </a:r>
            <a:r>
              <a:rPr lang="en-US" sz="900" dirty="0" err="1">
                <a:latin typeface="Courier"/>
                <a:cs typeface="Courier"/>
              </a:rPr>
              <a:t>client.connect</a:t>
            </a:r>
            <a:r>
              <a:rPr lang="en-US" sz="900" dirty="0" smtClean="0">
                <a:latin typeface="Courier"/>
                <a:cs typeface="Courier"/>
              </a:rPr>
              <a:t>(server, </a:t>
            </a:r>
            <a:r>
              <a:rPr lang="en-US" sz="900" dirty="0">
                <a:latin typeface="Courier"/>
                <a:cs typeface="Courier"/>
              </a:rPr>
              <a:t>80)) {</a:t>
            </a:r>
          </a:p>
          <a:p>
            <a:pPr marL="0" indent="0">
              <a:buNone/>
            </a:pPr>
            <a:r>
              <a:rPr lang="en-US" sz="900" dirty="0">
                <a:latin typeface="Courier"/>
                <a:cs typeface="Courier"/>
              </a:rPr>
              <a:t>    </a:t>
            </a:r>
            <a:r>
              <a:rPr lang="en-US" sz="900" dirty="0" err="1">
                <a:latin typeface="Courier"/>
                <a:cs typeface="Courier"/>
              </a:rPr>
              <a:t>Serial.println</a:t>
            </a:r>
            <a:r>
              <a:rPr lang="en-US" sz="900" dirty="0">
                <a:latin typeface="Courier"/>
                <a:cs typeface="Courier"/>
              </a:rPr>
              <a:t>("connecting...");</a:t>
            </a:r>
          </a:p>
          <a:p>
            <a:pPr marL="0" indent="0">
              <a:buNone/>
            </a:pPr>
            <a:endParaRPr lang="en-US" sz="9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urier"/>
                <a:cs typeface="Courier"/>
              </a:rPr>
              <a:t>    // send the HTTP PUT request: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 smtClean="0">
                <a:solidFill>
                  <a:srgbClr val="0000FF"/>
                </a:solidFill>
                <a:latin typeface="Courier"/>
                <a:cs typeface="Courier"/>
              </a:rPr>
              <a:t>client.print</a:t>
            </a:r>
            <a:r>
              <a:rPr lang="en-US" sz="900" dirty="0" smtClean="0">
                <a:solidFill>
                  <a:srgbClr val="0000FF"/>
                </a:solidFill>
                <a:latin typeface="Courier"/>
                <a:cs typeface="Courier"/>
              </a:rPr>
              <a:t>("PUT /v2/feeds/");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(FEEDID);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client.println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(".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csv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HTTP/1.1");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client.println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("Host: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api.xively.com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");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("X-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XivelyApiKey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: ");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client.println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(APIKEY);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("User-Agent: ");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client.println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(USERAGENT);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("Content-Length: ");</a:t>
            </a:r>
          </a:p>
          <a:p>
            <a:pPr marL="0" indent="0">
              <a:buNone/>
            </a:pPr>
            <a:endParaRPr lang="en-US" sz="9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900" dirty="0">
                <a:latin typeface="Courier"/>
                <a:cs typeface="Courier"/>
              </a:rPr>
              <a:t>    // calculate the length of the sensor reading in bytes:</a:t>
            </a:r>
          </a:p>
          <a:p>
            <a:pPr marL="0" indent="0">
              <a:buNone/>
            </a:pPr>
            <a:r>
              <a:rPr lang="en-US" sz="900" dirty="0">
                <a:latin typeface="Courier"/>
                <a:cs typeface="Courier"/>
              </a:rPr>
              <a:t>    // 8 bytes for "sensor1," + number of digits of the data:</a:t>
            </a:r>
          </a:p>
          <a:p>
            <a:pPr marL="0" indent="0">
              <a:buNone/>
            </a:pPr>
            <a:r>
              <a:rPr lang="en-US" sz="900" dirty="0">
                <a:latin typeface="Courier"/>
                <a:cs typeface="Courier"/>
              </a:rPr>
              <a:t>    </a:t>
            </a:r>
            <a:r>
              <a:rPr lang="en-US" sz="900" dirty="0" err="1">
                <a:latin typeface="Courier"/>
                <a:cs typeface="Courier"/>
              </a:rPr>
              <a:t>int</a:t>
            </a:r>
            <a:r>
              <a:rPr lang="en-US" sz="900" dirty="0">
                <a:latin typeface="Courier"/>
                <a:cs typeface="Courier"/>
              </a:rPr>
              <a:t> </a:t>
            </a:r>
            <a:r>
              <a:rPr lang="en-US" sz="900" dirty="0" err="1">
                <a:latin typeface="Courier"/>
                <a:cs typeface="Courier"/>
              </a:rPr>
              <a:t>thisLength</a:t>
            </a:r>
            <a:r>
              <a:rPr lang="en-US" sz="900" dirty="0">
                <a:latin typeface="Courier"/>
                <a:cs typeface="Courier"/>
              </a:rPr>
              <a:t> = 8 + </a:t>
            </a:r>
            <a:r>
              <a:rPr lang="en-US" sz="900" dirty="0" err="1">
                <a:latin typeface="Courier"/>
                <a:cs typeface="Courier"/>
              </a:rPr>
              <a:t>getLength</a:t>
            </a:r>
            <a:r>
              <a:rPr lang="en-US" sz="900" dirty="0">
                <a:latin typeface="Courier"/>
                <a:cs typeface="Courier"/>
              </a:rPr>
              <a:t>(</a:t>
            </a:r>
            <a:r>
              <a:rPr lang="en-US" sz="900" dirty="0" err="1">
                <a:latin typeface="Courier"/>
                <a:cs typeface="Courier"/>
              </a:rPr>
              <a:t>thisData</a:t>
            </a:r>
            <a:r>
              <a:rPr lang="en-US" sz="9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900" dirty="0">
                <a:latin typeface="Courier"/>
                <a:cs typeface="Courier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client.println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thisLength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endParaRPr lang="en-US" sz="9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// last pieces of the HTTP PUT request: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client.println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("Content-Type: text/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csv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");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client.println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("Connection: close");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client.println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endParaRPr lang="en-US" sz="9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// here's the actual content of the PUT request: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("sensor1,");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client.println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900" dirty="0" err="1">
                <a:solidFill>
                  <a:srgbClr val="0000FF"/>
                </a:solidFill>
                <a:latin typeface="Courier"/>
                <a:cs typeface="Courier"/>
              </a:rPr>
              <a:t>thisData</a:t>
            </a: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</a:p>
          <a:p>
            <a:pPr marL="0" indent="0">
              <a:buNone/>
            </a:pPr>
            <a:r>
              <a:rPr lang="en-US" sz="900" dirty="0">
                <a:latin typeface="Courier"/>
                <a:cs typeface="Courier"/>
              </a:rPr>
              <a:t>  } </a:t>
            </a:r>
          </a:p>
          <a:p>
            <a:pPr marL="0" indent="0">
              <a:buNone/>
            </a:pPr>
            <a:r>
              <a:rPr lang="da-DK" sz="900" dirty="0">
                <a:latin typeface="Courier"/>
                <a:cs typeface="Courier"/>
              </a:rPr>
              <a:t>  </a:t>
            </a:r>
            <a:r>
              <a:rPr lang="da-DK" sz="900" dirty="0" err="1">
                <a:latin typeface="Courier"/>
                <a:cs typeface="Courier"/>
              </a:rPr>
              <a:t>else</a:t>
            </a:r>
            <a:r>
              <a:rPr lang="da-DK" sz="900" dirty="0">
                <a:latin typeface="Courier"/>
                <a:cs typeface="Courier"/>
              </a:rPr>
              <a:t> {</a:t>
            </a:r>
          </a:p>
          <a:p>
            <a:pPr marL="0" indent="0">
              <a:buNone/>
            </a:pPr>
            <a:r>
              <a:rPr lang="da-DK" sz="900" dirty="0">
                <a:latin typeface="Courier"/>
                <a:cs typeface="Courier"/>
              </a:rPr>
              <a:t>    // </a:t>
            </a:r>
            <a:r>
              <a:rPr lang="da-DK" sz="900" dirty="0" err="1">
                <a:latin typeface="Courier"/>
                <a:cs typeface="Courier"/>
              </a:rPr>
              <a:t>if</a:t>
            </a:r>
            <a:r>
              <a:rPr lang="da-DK" sz="900" dirty="0">
                <a:latin typeface="Courier"/>
                <a:cs typeface="Courier"/>
              </a:rPr>
              <a:t> </a:t>
            </a:r>
            <a:r>
              <a:rPr lang="da-DK" sz="900" dirty="0" err="1">
                <a:latin typeface="Courier"/>
                <a:cs typeface="Courier"/>
              </a:rPr>
              <a:t>you</a:t>
            </a:r>
            <a:r>
              <a:rPr lang="da-DK" sz="900" dirty="0">
                <a:latin typeface="Courier"/>
                <a:cs typeface="Courier"/>
              </a:rPr>
              <a:t> </a:t>
            </a:r>
            <a:r>
              <a:rPr lang="da-DK" sz="900" dirty="0" err="1">
                <a:latin typeface="Courier"/>
                <a:cs typeface="Courier"/>
              </a:rPr>
              <a:t>couldn't</a:t>
            </a:r>
            <a:r>
              <a:rPr lang="da-DK" sz="900" dirty="0">
                <a:latin typeface="Courier"/>
                <a:cs typeface="Courier"/>
              </a:rPr>
              <a:t> </a:t>
            </a:r>
            <a:r>
              <a:rPr lang="da-DK" sz="900" dirty="0" err="1">
                <a:latin typeface="Courier"/>
                <a:cs typeface="Courier"/>
              </a:rPr>
              <a:t>make</a:t>
            </a:r>
            <a:r>
              <a:rPr lang="da-DK" sz="900" dirty="0">
                <a:latin typeface="Courier"/>
                <a:cs typeface="Courier"/>
              </a:rPr>
              <a:t> a </a:t>
            </a:r>
            <a:r>
              <a:rPr lang="da-DK" sz="900" dirty="0" err="1">
                <a:latin typeface="Courier"/>
                <a:cs typeface="Courier"/>
              </a:rPr>
              <a:t>connection</a:t>
            </a:r>
            <a:r>
              <a:rPr lang="da-DK" sz="900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da-DK" sz="900" dirty="0">
                <a:latin typeface="Courier"/>
                <a:cs typeface="Courier"/>
              </a:rPr>
              <a:t>    </a:t>
            </a:r>
            <a:r>
              <a:rPr lang="da-DK" sz="900" dirty="0" err="1">
                <a:latin typeface="Courier"/>
                <a:cs typeface="Courier"/>
              </a:rPr>
              <a:t>Serial.println</a:t>
            </a:r>
            <a:r>
              <a:rPr lang="da-DK" sz="900" dirty="0">
                <a:latin typeface="Courier"/>
                <a:cs typeface="Courier"/>
              </a:rPr>
              <a:t>("</a:t>
            </a:r>
            <a:r>
              <a:rPr lang="da-DK" sz="900" dirty="0" err="1">
                <a:latin typeface="Courier"/>
                <a:cs typeface="Courier"/>
              </a:rPr>
              <a:t>connection</a:t>
            </a:r>
            <a:r>
              <a:rPr lang="da-DK" sz="900" dirty="0">
                <a:latin typeface="Courier"/>
                <a:cs typeface="Courier"/>
              </a:rPr>
              <a:t> </a:t>
            </a:r>
            <a:r>
              <a:rPr lang="da-DK" sz="900" dirty="0" err="1">
                <a:latin typeface="Courier"/>
                <a:cs typeface="Courier"/>
              </a:rPr>
              <a:t>failed</a:t>
            </a:r>
            <a:r>
              <a:rPr lang="da-DK" sz="900" dirty="0">
                <a:latin typeface="Courier"/>
                <a:cs typeface="Courier"/>
              </a:rPr>
              <a:t>");</a:t>
            </a:r>
          </a:p>
          <a:p>
            <a:pPr marL="0" indent="0">
              <a:buNone/>
            </a:pPr>
            <a:r>
              <a:rPr lang="da-DK" sz="900" dirty="0">
                <a:latin typeface="Courier"/>
                <a:cs typeface="Courier"/>
              </a:rPr>
              <a:t>    </a:t>
            </a:r>
            <a:r>
              <a:rPr lang="da-DK" sz="900" dirty="0" err="1">
                <a:latin typeface="Courier"/>
                <a:cs typeface="Courier"/>
              </a:rPr>
              <a:t>Serial.println</a:t>
            </a:r>
            <a:r>
              <a:rPr lang="da-DK" sz="9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da-DK" sz="900" dirty="0">
                <a:latin typeface="Courier"/>
                <a:cs typeface="Courier"/>
              </a:rPr>
              <a:t>    </a:t>
            </a:r>
            <a:r>
              <a:rPr lang="da-DK" sz="900" dirty="0" err="1">
                <a:latin typeface="Courier"/>
                <a:cs typeface="Courier"/>
              </a:rPr>
              <a:t>Serial.println</a:t>
            </a:r>
            <a:r>
              <a:rPr lang="da-DK" sz="900" dirty="0">
                <a:latin typeface="Courier"/>
                <a:cs typeface="Courier"/>
              </a:rPr>
              <a:t>("</a:t>
            </a:r>
            <a:r>
              <a:rPr lang="da-DK" sz="900" dirty="0" err="1">
                <a:latin typeface="Courier"/>
                <a:cs typeface="Courier"/>
              </a:rPr>
              <a:t>disconnecting</a:t>
            </a:r>
            <a:r>
              <a:rPr lang="da-DK" sz="900" dirty="0">
                <a:latin typeface="Courier"/>
                <a:cs typeface="Courier"/>
              </a:rPr>
              <a:t>.");</a:t>
            </a:r>
          </a:p>
          <a:p>
            <a:pPr marL="0" indent="0">
              <a:buNone/>
            </a:pPr>
            <a:r>
              <a:rPr lang="da-DK" sz="900" dirty="0">
                <a:latin typeface="Courier"/>
                <a:cs typeface="Courier"/>
              </a:rPr>
              <a:t>    </a:t>
            </a:r>
            <a:r>
              <a:rPr lang="da-DK" sz="900" dirty="0" err="1">
                <a:latin typeface="Courier"/>
                <a:cs typeface="Courier"/>
              </a:rPr>
              <a:t>client.stop</a:t>
            </a:r>
            <a:r>
              <a:rPr lang="da-DK" sz="9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da-DK" sz="900" dirty="0"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da-DK" sz="900" dirty="0">
                <a:latin typeface="Courier"/>
                <a:cs typeface="Courier"/>
              </a:rPr>
              <a:t>   // note the time </a:t>
            </a:r>
            <a:r>
              <a:rPr lang="da-DK" sz="900" dirty="0" err="1">
                <a:latin typeface="Courier"/>
                <a:cs typeface="Courier"/>
              </a:rPr>
              <a:t>that</a:t>
            </a:r>
            <a:r>
              <a:rPr lang="da-DK" sz="900" dirty="0">
                <a:latin typeface="Courier"/>
                <a:cs typeface="Courier"/>
              </a:rPr>
              <a:t> the </a:t>
            </a:r>
            <a:r>
              <a:rPr lang="da-DK" sz="900" dirty="0" err="1">
                <a:latin typeface="Courier"/>
                <a:cs typeface="Courier"/>
              </a:rPr>
              <a:t>connection</a:t>
            </a:r>
            <a:r>
              <a:rPr lang="da-DK" sz="900" dirty="0">
                <a:latin typeface="Courier"/>
                <a:cs typeface="Courier"/>
              </a:rPr>
              <a:t> </a:t>
            </a:r>
            <a:r>
              <a:rPr lang="da-DK" sz="900" dirty="0" err="1">
                <a:latin typeface="Courier"/>
                <a:cs typeface="Courier"/>
              </a:rPr>
              <a:t>was</a:t>
            </a:r>
            <a:r>
              <a:rPr lang="da-DK" sz="900" dirty="0">
                <a:latin typeface="Courier"/>
                <a:cs typeface="Courier"/>
              </a:rPr>
              <a:t> made or </a:t>
            </a:r>
            <a:r>
              <a:rPr lang="da-DK" sz="900" dirty="0" err="1">
                <a:latin typeface="Courier"/>
                <a:cs typeface="Courier"/>
              </a:rPr>
              <a:t>attempted</a:t>
            </a:r>
            <a:r>
              <a:rPr lang="da-DK" sz="900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da-DK" sz="900" dirty="0">
                <a:latin typeface="Courier"/>
                <a:cs typeface="Courier"/>
              </a:rPr>
              <a:t>  </a:t>
            </a:r>
            <a:r>
              <a:rPr lang="da-DK" sz="900" dirty="0" err="1">
                <a:latin typeface="Courier"/>
                <a:cs typeface="Courier"/>
              </a:rPr>
              <a:t>lastConnectionTime</a:t>
            </a:r>
            <a:r>
              <a:rPr lang="da-DK" sz="900" dirty="0">
                <a:latin typeface="Courier"/>
                <a:cs typeface="Courier"/>
              </a:rPr>
              <a:t> = </a:t>
            </a:r>
            <a:r>
              <a:rPr lang="da-DK" sz="900" dirty="0" err="1">
                <a:latin typeface="Courier"/>
                <a:cs typeface="Courier"/>
              </a:rPr>
              <a:t>millis</a:t>
            </a:r>
            <a:r>
              <a:rPr lang="da-DK" sz="9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da-DK" sz="900" dirty="0" smtClean="0">
                <a:latin typeface="Courier"/>
                <a:cs typeface="Courier"/>
              </a:rPr>
              <a:t>}</a:t>
            </a:r>
            <a:endParaRPr lang="da-DK" sz="9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3048000"/>
            <a:ext cx="3288080" cy="461665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Easy way, using REST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13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#include &lt;</a:t>
            </a:r>
            <a:r>
              <a:rPr lang="en-US" sz="1050" dirty="0" err="1">
                <a:latin typeface="Courier"/>
                <a:cs typeface="Courier"/>
              </a:rPr>
              <a:t>SPI.h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#include &lt;</a:t>
            </a:r>
            <a:r>
              <a:rPr lang="en-US" sz="1050" dirty="0" err="1">
                <a:latin typeface="Courier"/>
                <a:cs typeface="Courier"/>
              </a:rPr>
              <a:t>WiFi.h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#include &lt;</a:t>
            </a:r>
            <a:r>
              <a:rPr lang="en-US" sz="1050" dirty="0" err="1">
                <a:latin typeface="Courier"/>
                <a:cs typeface="Courier"/>
              </a:rPr>
              <a:t>HttpClient.h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#include &lt;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Xively.h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char </a:t>
            </a:r>
            <a:r>
              <a:rPr lang="en-US" sz="1050" dirty="0" err="1">
                <a:latin typeface="Courier"/>
                <a:cs typeface="Courier"/>
              </a:rPr>
              <a:t>ssid</a:t>
            </a:r>
            <a:r>
              <a:rPr lang="en-US" sz="1050" dirty="0">
                <a:latin typeface="Courier"/>
                <a:cs typeface="Courier"/>
              </a:rPr>
              <a:t>[] = "SSID_HERE"; //  your network </a:t>
            </a:r>
            <a:r>
              <a:rPr lang="en-US" sz="1050" dirty="0" smtClean="0">
                <a:latin typeface="Courier"/>
                <a:cs typeface="Courier"/>
              </a:rPr>
              <a:t>SSID</a:t>
            </a: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char pass[] = "PASS_HERE"; </a:t>
            </a:r>
            <a:r>
              <a:rPr lang="en-US" sz="1050" dirty="0" smtClean="0">
                <a:latin typeface="Courier"/>
                <a:cs typeface="Courier"/>
              </a:rPr>
              <a:t>/</a:t>
            </a:r>
            <a:r>
              <a:rPr lang="en-US" sz="1050" dirty="0">
                <a:latin typeface="Courier"/>
                <a:cs typeface="Courier"/>
              </a:rPr>
              <a:t>/ your network </a:t>
            </a:r>
            <a:r>
              <a:rPr lang="en-US" sz="1050" dirty="0" smtClean="0">
                <a:latin typeface="Courier"/>
                <a:cs typeface="Courier"/>
              </a:rPr>
              <a:t>password</a:t>
            </a: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 err="1">
                <a:latin typeface="Courier"/>
                <a:cs typeface="Courier"/>
              </a:rPr>
              <a:t>int</a:t>
            </a:r>
            <a:r>
              <a:rPr lang="en-US" sz="1050" dirty="0">
                <a:latin typeface="Courier"/>
                <a:cs typeface="Courier"/>
              </a:rPr>
              <a:t> status = WL_IDLE_STATUS;</a:t>
            </a: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 smtClean="0">
                <a:solidFill>
                  <a:srgbClr val="0000FF"/>
                </a:solidFill>
                <a:latin typeface="Courier"/>
                <a:cs typeface="Courier"/>
              </a:rPr>
              <a:t>char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xivelyKey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[] = "API_KEY_HERE";</a:t>
            </a:r>
          </a:p>
          <a:p>
            <a:pPr marL="0" indent="0">
              <a:buNone/>
            </a:pPr>
            <a:r>
              <a:rPr lang="en-US" sz="1050" dirty="0" smtClean="0">
                <a:solidFill>
                  <a:srgbClr val="0000FF"/>
                </a:solidFill>
                <a:latin typeface="Courier"/>
                <a:cs typeface="Courier"/>
              </a:rPr>
              <a:t>#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define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xivelyFeed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FEED_ID_HERE</a:t>
            </a:r>
          </a:p>
          <a:p>
            <a:pPr marL="0" indent="0">
              <a:buNone/>
            </a:pPr>
            <a:r>
              <a:rPr lang="en-US" sz="1050" dirty="0" smtClean="0">
                <a:latin typeface="Courier"/>
                <a:cs typeface="Courier"/>
              </a:rPr>
              <a:t>char </a:t>
            </a:r>
            <a:r>
              <a:rPr lang="en-US" sz="1050" dirty="0" err="1">
                <a:latin typeface="Courier"/>
                <a:cs typeface="Courier"/>
              </a:rPr>
              <a:t>sensorID</a:t>
            </a:r>
            <a:r>
              <a:rPr lang="en-US" sz="1050" dirty="0">
                <a:latin typeface="Courier"/>
                <a:cs typeface="Courier"/>
              </a:rPr>
              <a:t>[] = "LIGHT_SENSOR_CHANNEL";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char </a:t>
            </a:r>
            <a:r>
              <a:rPr lang="en-US" sz="1050" dirty="0" err="1">
                <a:latin typeface="Courier"/>
                <a:cs typeface="Courier"/>
              </a:rPr>
              <a:t>ledID</a:t>
            </a:r>
            <a:r>
              <a:rPr lang="en-US" sz="1050" dirty="0">
                <a:latin typeface="Courier"/>
                <a:cs typeface="Courier"/>
              </a:rPr>
              <a:t>[] = "LED_CHANNEL";</a:t>
            </a: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// Analog pin which we're </a:t>
            </a:r>
            <a:r>
              <a:rPr lang="en-US" sz="1050" dirty="0" smtClean="0">
                <a:latin typeface="Courier"/>
                <a:cs typeface="Courier"/>
              </a:rPr>
              <a:t>monitoring</a:t>
            </a:r>
          </a:p>
          <a:p>
            <a:pPr marL="0" indent="0">
              <a:buNone/>
            </a:pPr>
            <a:r>
              <a:rPr lang="en-US" sz="1050" dirty="0" smtClean="0">
                <a:latin typeface="Courier"/>
                <a:cs typeface="Courier"/>
              </a:rPr>
              <a:t>#</a:t>
            </a:r>
            <a:r>
              <a:rPr lang="en-US" sz="1050" dirty="0">
                <a:latin typeface="Courier"/>
                <a:cs typeface="Courier"/>
              </a:rPr>
              <a:t>define </a:t>
            </a:r>
            <a:r>
              <a:rPr lang="en-US" sz="1050" dirty="0" err="1">
                <a:latin typeface="Courier"/>
                <a:cs typeface="Courier"/>
              </a:rPr>
              <a:t>sensorPin</a:t>
            </a:r>
            <a:r>
              <a:rPr lang="en-US" sz="1050" dirty="0">
                <a:latin typeface="Courier"/>
                <a:cs typeface="Courier"/>
              </a:rPr>
              <a:t> A2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//led connected pin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#define </a:t>
            </a:r>
            <a:r>
              <a:rPr lang="en-US" sz="1050" dirty="0" err="1">
                <a:latin typeface="Courier"/>
                <a:cs typeface="Courier"/>
              </a:rPr>
              <a:t>ledPin</a:t>
            </a:r>
            <a:r>
              <a:rPr lang="en-US" sz="1050" dirty="0">
                <a:latin typeface="Courier"/>
                <a:cs typeface="Courier"/>
              </a:rPr>
              <a:t> 9</a:t>
            </a: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// Define the strings for our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datastream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IDs</a:t>
            </a:r>
          </a:p>
          <a:p>
            <a:pPr marL="0" indent="0">
              <a:buNone/>
            </a:pP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XivelyDatastream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datastreams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[] = {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XivelyDatastream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sensorID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strlen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sensorID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), DATASTREAM_FLOAT),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XivelyDatastream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ledID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strlen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ledID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), DATASTREAM_FLOAT),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};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// Finally, wrap the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datastreams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into a feed</a:t>
            </a:r>
          </a:p>
          <a:p>
            <a:pPr marL="0" indent="0">
              <a:buNone/>
            </a:pP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XivelyFeed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feed(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xivelyFeed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datastreams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, 2 /* </a:t>
            </a:r>
            <a:r>
              <a:rPr lang="en-US" sz="1050" dirty="0" smtClean="0">
                <a:solidFill>
                  <a:srgbClr val="0000FF"/>
                </a:solidFill>
                <a:latin typeface="Courier"/>
                <a:cs typeface="Courier"/>
              </a:rPr>
              <a:t>#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050" dirty="0" err="1" smtClean="0">
                <a:solidFill>
                  <a:srgbClr val="0000FF"/>
                </a:solidFill>
                <a:latin typeface="Courier"/>
                <a:cs typeface="Courier"/>
              </a:rPr>
              <a:t>datastreams</a:t>
            </a:r>
            <a:r>
              <a:rPr lang="en-US" sz="105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*/)</a:t>
            </a:r>
            <a:r>
              <a:rPr lang="en-US" sz="1050" dirty="0" smtClean="0">
                <a:solidFill>
                  <a:srgbClr val="0000FF"/>
                </a:solidFill>
                <a:latin typeface="Courier"/>
                <a:cs typeface="Courier"/>
              </a:rPr>
              <a:t>;</a:t>
            </a:r>
            <a:r>
              <a:rPr lang="en-US" sz="1050" dirty="0"/>
              <a:t> </a:t>
            </a:r>
            <a:endParaRPr lang="en-US" sz="105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 err="1">
                <a:latin typeface="Courier"/>
                <a:cs typeface="Courier"/>
              </a:rPr>
              <a:t>WiFiClient</a:t>
            </a:r>
            <a:r>
              <a:rPr lang="en-US" sz="1050" dirty="0">
                <a:latin typeface="Courier"/>
                <a:cs typeface="Courier"/>
              </a:rPr>
              <a:t> client;</a:t>
            </a:r>
          </a:p>
          <a:p>
            <a:pPr marL="0" indent="0">
              <a:buNone/>
            </a:pP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XivelyClient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xivelyclient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(client);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 </a:t>
            </a:r>
            <a:r>
              <a:rPr lang="en-US" sz="1050" dirty="0" smtClean="0">
                <a:latin typeface="Courier"/>
                <a:cs typeface="Courier"/>
              </a:rPr>
              <a:t> . . . </a:t>
            </a:r>
            <a:endParaRPr lang="da-DK" sz="105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514600"/>
            <a:ext cx="3816670" cy="461665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Way faster, using Sockets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09565" y="6096000"/>
            <a:ext cx="254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see next slide for cont.</a:t>
            </a:r>
          </a:p>
        </p:txBody>
      </p:sp>
    </p:spTree>
    <p:extLst>
      <p:ext uri="{BB962C8B-B14F-4D97-AF65-F5344CB8AC3E}">
        <p14:creationId xmlns:p14="http://schemas.microsoft.com/office/powerpoint/2010/main" val="316464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#include &lt;</a:t>
            </a:r>
            <a:r>
              <a:rPr lang="en-US" sz="1050" dirty="0" err="1">
                <a:latin typeface="Courier"/>
                <a:cs typeface="Courier"/>
              </a:rPr>
              <a:t>SPI.h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#include &lt;</a:t>
            </a:r>
            <a:r>
              <a:rPr lang="en-US" sz="1050" dirty="0" err="1">
                <a:latin typeface="Courier"/>
                <a:cs typeface="Courier"/>
              </a:rPr>
              <a:t>WiFi.h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#include &lt;</a:t>
            </a:r>
            <a:r>
              <a:rPr lang="en-US" sz="1050" dirty="0" err="1">
                <a:latin typeface="Courier"/>
                <a:cs typeface="Courier"/>
              </a:rPr>
              <a:t>HttpClient.h</a:t>
            </a:r>
            <a:r>
              <a:rPr lang="en-US" sz="105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#include &lt;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Xively.h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char </a:t>
            </a:r>
            <a:r>
              <a:rPr lang="en-US" sz="1050" dirty="0" err="1">
                <a:latin typeface="Courier"/>
                <a:cs typeface="Courier"/>
              </a:rPr>
              <a:t>ssid</a:t>
            </a:r>
            <a:r>
              <a:rPr lang="en-US" sz="1050" dirty="0">
                <a:latin typeface="Courier"/>
                <a:cs typeface="Courier"/>
              </a:rPr>
              <a:t>[] = "SSID_HERE"; //  your network </a:t>
            </a:r>
            <a:r>
              <a:rPr lang="en-US" sz="1050" dirty="0" smtClean="0">
                <a:latin typeface="Courier"/>
                <a:cs typeface="Courier"/>
              </a:rPr>
              <a:t>SSID</a:t>
            </a: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char pass[] = "PASS_HERE"; </a:t>
            </a:r>
            <a:r>
              <a:rPr lang="en-US" sz="1050" dirty="0" smtClean="0">
                <a:latin typeface="Courier"/>
                <a:cs typeface="Courier"/>
              </a:rPr>
              <a:t>/</a:t>
            </a:r>
            <a:r>
              <a:rPr lang="en-US" sz="1050" dirty="0">
                <a:latin typeface="Courier"/>
                <a:cs typeface="Courier"/>
              </a:rPr>
              <a:t>/ your network </a:t>
            </a:r>
            <a:r>
              <a:rPr lang="en-US" sz="1050" dirty="0" smtClean="0">
                <a:latin typeface="Courier"/>
                <a:cs typeface="Courier"/>
              </a:rPr>
              <a:t>password</a:t>
            </a: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 err="1">
                <a:latin typeface="Courier"/>
                <a:cs typeface="Courier"/>
              </a:rPr>
              <a:t>int</a:t>
            </a:r>
            <a:r>
              <a:rPr lang="en-US" sz="1050" dirty="0">
                <a:latin typeface="Courier"/>
                <a:cs typeface="Courier"/>
              </a:rPr>
              <a:t> status = WL_IDLE_STATUS;</a:t>
            </a: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 smtClean="0">
                <a:solidFill>
                  <a:srgbClr val="0000FF"/>
                </a:solidFill>
                <a:latin typeface="Courier"/>
                <a:cs typeface="Courier"/>
              </a:rPr>
              <a:t>char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xivelyKey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[] = "API_KEY_HERE";</a:t>
            </a:r>
          </a:p>
          <a:p>
            <a:pPr marL="0" indent="0">
              <a:buNone/>
            </a:pPr>
            <a:r>
              <a:rPr lang="en-US" sz="1050" dirty="0" smtClean="0">
                <a:solidFill>
                  <a:srgbClr val="0000FF"/>
                </a:solidFill>
                <a:latin typeface="Courier"/>
                <a:cs typeface="Courier"/>
              </a:rPr>
              <a:t>#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define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xivelyFeed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FEED_ID_HERE</a:t>
            </a:r>
          </a:p>
          <a:p>
            <a:pPr marL="0" indent="0">
              <a:buNone/>
            </a:pPr>
            <a:r>
              <a:rPr lang="en-US" sz="1050" dirty="0" smtClean="0">
                <a:latin typeface="Courier"/>
                <a:cs typeface="Courier"/>
              </a:rPr>
              <a:t>char </a:t>
            </a:r>
            <a:r>
              <a:rPr lang="en-US" sz="1050" dirty="0" err="1">
                <a:latin typeface="Courier"/>
                <a:cs typeface="Courier"/>
              </a:rPr>
              <a:t>sensorID</a:t>
            </a:r>
            <a:r>
              <a:rPr lang="en-US" sz="1050" dirty="0">
                <a:latin typeface="Courier"/>
                <a:cs typeface="Courier"/>
              </a:rPr>
              <a:t>[] = "LIGHT_SENSOR_CHANNEL";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char </a:t>
            </a:r>
            <a:r>
              <a:rPr lang="en-US" sz="1050" dirty="0" err="1">
                <a:latin typeface="Courier"/>
                <a:cs typeface="Courier"/>
              </a:rPr>
              <a:t>ledID</a:t>
            </a:r>
            <a:r>
              <a:rPr lang="en-US" sz="1050" dirty="0">
                <a:latin typeface="Courier"/>
                <a:cs typeface="Courier"/>
              </a:rPr>
              <a:t>[] = "LED_CHANNEL";</a:t>
            </a: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// Analog pin which we're </a:t>
            </a:r>
            <a:r>
              <a:rPr lang="en-US" sz="1050" dirty="0" smtClean="0">
                <a:latin typeface="Courier"/>
                <a:cs typeface="Courier"/>
              </a:rPr>
              <a:t>monitoring</a:t>
            </a:r>
          </a:p>
          <a:p>
            <a:pPr marL="0" indent="0">
              <a:buNone/>
            </a:pPr>
            <a:r>
              <a:rPr lang="en-US" sz="1050" dirty="0" smtClean="0">
                <a:latin typeface="Courier"/>
                <a:cs typeface="Courier"/>
              </a:rPr>
              <a:t>#</a:t>
            </a:r>
            <a:r>
              <a:rPr lang="en-US" sz="1050" dirty="0">
                <a:latin typeface="Courier"/>
                <a:cs typeface="Courier"/>
              </a:rPr>
              <a:t>define </a:t>
            </a:r>
            <a:r>
              <a:rPr lang="en-US" sz="1050" dirty="0" err="1">
                <a:latin typeface="Courier"/>
                <a:cs typeface="Courier"/>
              </a:rPr>
              <a:t>sensorPin</a:t>
            </a:r>
            <a:r>
              <a:rPr lang="en-US" sz="1050" dirty="0">
                <a:latin typeface="Courier"/>
                <a:cs typeface="Courier"/>
              </a:rPr>
              <a:t> A2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//led connected pin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#define </a:t>
            </a:r>
            <a:r>
              <a:rPr lang="en-US" sz="1050" dirty="0" err="1">
                <a:latin typeface="Courier"/>
                <a:cs typeface="Courier"/>
              </a:rPr>
              <a:t>ledPin</a:t>
            </a:r>
            <a:r>
              <a:rPr lang="en-US" sz="1050" dirty="0">
                <a:latin typeface="Courier"/>
                <a:cs typeface="Courier"/>
              </a:rPr>
              <a:t> 9</a:t>
            </a: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// Define the strings for our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datastream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IDs</a:t>
            </a:r>
          </a:p>
          <a:p>
            <a:pPr marL="0" indent="0">
              <a:buNone/>
            </a:pP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XivelyDatastream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datastreams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[] = {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XivelyDatastream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sensorID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strlen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sensorID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), DATASTREAM_FLOAT),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XivelyDatastream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ledID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strlen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ledID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), DATASTREAM_FLOAT),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};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// Finally, wrap the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datastreams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into a feed</a:t>
            </a:r>
          </a:p>
          <a:p>
            <a:pPr marL="0" indent="0">
              <a:buNone/>
            </a:pP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XivelyFeed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feed(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xivelyFeed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datastreams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, 2 /* </a:t>
            </a:r>
            <a:r>
              <a:rPr lang="en-US" sz="1050" dirty="0" smtClean="0">
                <a:solidFill>
                  <a:srgbClr val="0000FF"/>
                </a:solidFill>
                <a:latin typeface="Courier"/>
                <a:cs typeface="Courier"/>
              </a:rPr>
              <a:t>#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050" dirty="0" err="1" smtClean="0">
                <a:solidFill>
                  <a:srgbClr val="0000FF"/>
                </a:solidFill>
                <a:latin typeface="Courier"/>
                <a:cs typeface="Courier"/>
              </a:rPr>
              <a:t>datastreams</a:t>
            </a:r>
            <a:r>
              <a:rPr lang="en-US" sz="105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*/);</a:t>
            </a:r>
          </a:p>
          <a:p>
            <a:pPr marL="0" indent="0">
              <a:buNone/>
            </a:pPr>
            <a:endParaRPr lang="en-US" sz="105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050" dirty="0" err="1">
                <a:latin typeface="Courier"/>
                <a:cs typeface="Courier"/>
              </a:rPr>
              <a:t>WiFiClient</a:t>
            </a:r>
            <a:r>
              <a:rPr lang="en-US" sz="1050" dirty="0">
                <a:latin typeface="Courier"/>
                <a:cs typeface="Courier"/>
              </a:rPr>
              <a:t> client;</a:t>
            </a:r>
          </a:p>
          <a:p>
            <a:pPr marL="0" indent="0">
              <a:buNone/>
            </a:pP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XivelyClient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xivelyclient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(client);</a:t>
            </a:r>
          </a:p>
          <a:p>
            <a:pPr marL="0" indent="0">
              <a:buNone/>
            </a:pPr>
            <a:r>
              <a:rPr lang="en-US" sz="1050" dirty="0">
                <a:latin typeface="Courier"/>
                <a:cs typeface="Courier"/>
              </a:rPr>
              <a:t> </a:t>
            </a:r>
            <a:r>
              <a:rPr lang="en-US" sz="1050" dirty="0" smtClean="0">
                <a:latin typeface="Courier"/>
                <a:cs typeface="Courier"/>
              </a:rPr>
              <a:t> . . . </a:t>
            </a:r>
            <a:endParaRPr lang="da-DK" sz="105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514600"/>
            <a:ext cx="3816670" cy="461665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Way faster, using Sockets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00600" y="64575"/>
            <a:ext cx="5257800" cy="63940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void loop() {</a:t>
            </a:r>
          </a:p>
          <a:p>
            <a:r>
              <a:rPr lang="en-US" sz="1050" dirty="0">
                <a:latin typeface="Courier"/>
                <a:cs typeface="Courier"/>
              </a:rPr>
              <a:t>  //adjust LED level. set from </a:t>
            </a:r>
            <a:r>
              <a:rPr lang="en-US" sz="1050" dirty="0" err="1">
                <a:latin typeface="Courier"/>
                <a:cs typeface="Courier"/>
              </a:rPr>
              <a:t>Xively</a:t>
            </a:r>
            <a:endParaRPr lang="en-US" sz="1050" dirty="0">
              <a:latin typeface="Courier"/>
              <a:cs typeface="Courier"/>
            </a:endParaRPr>
          </a:p>
          <a:p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int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getReturn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=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xivelyclient.get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(feed,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xivelyKey</a:t>
            </a:r>
            <a:r>
              <a:rPr lang="en-US" sz="1050" dirty="0" smtClean="0">
                <a:solidFill>
                  <a:srgbClr val="0000FF"/>
                </a:solidFill>
                <a:latin typeface="Courier"/>
                <a:cs typeface="Courier"/>
              </a:rPr>
              <a:t>);</a:t>
            </a:r>
            <a:endParaRPr lang="en-US" sz="105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1050" dirty="0">
                <a:latin typeface="Courier"/>
                <a:cs typeface="Courier"/>
              </a:rPr>
              <a:t>  if(</a:t>
            </a:r>
            <a:r>
              <a:rPr lang="en-US" sz="1050" dirty="0" err="1">
                <a:latin typeface="Courier"/>
                <a:cs typeface="Courier"/>
              </a:rPr>
              <a:t>getReturn</a:t>
            </a:r>
            <a:r>
              <a:rPr lang="en-US" sz="1050" dirty="0">
                <a:latin typeface="Courier"/>
                <a:cs typeface="Courier"/>
              </a:rPr>
              <a:t> &gt; 0){</a:t>
            </a:r>
          </a:p>
          <a:p>
            <a:r>
              <a:rPr lang="en-US" sz="1050" dirty="0">
                <a:latin typeface="Courier"/>
                <a:cs typeface="Courier"/>
              </a:rPr>
              <a:t>    </a:t>
            </a:r>
            <a:r>
              <a:rPr lang="en-US" sz="1050" dirty="0" err="1">
                <a:latin typeface="Courier"/>
                <a:cs typeface="Courier"/>
              </a:rPr>
              <a:t>Serial.println</a:t>
            </a:r>
            <a:r>
              <a:rPr lang="en-US" sz="1050" dirty="0">
                <a:latin typeface="Courier"/>
                <a:cs typeface="Courier"/>
              </a:rPr>
              <a:t>("LED </a:t>
            </a:r>
            <a:r>
              <a:rPr lang="en-US" sz="1050" dirty="0" err="1">
                <a:latin typeface="Courier"/>
                <a:cs typeface="Courier"/>
              </a:rPr>
              <a:t>Datastream</a:t>
            </a:r>
            <a:r>
              <a:rPr lang="en-US" sz="1050" dirty="0">
                <a:latin typeface="Courier"/>
                <a:cs typeface="Courier"/>
              </a:rPr>
              <a:t>");</a:t>
            </a:r>
          </a:p>
          <a:p>
            <a:r>
              <a:rPr lang="en-US" sz="1050" dirty="0">
                <a:latin typeface="Courier"/>
                <a:cs typeface="Courier"/>
              </a:rPr>
              <a:t>    </a:t>
            </a:r>
            <a:r>
              <a:rPr lang="en-US" sz="1050" dirty="0" err="1">
                <a:latin typeface="Courier"/>
                <a:cs typeface="Courier"/>
              </a:rPr>
              <a:t>Serial.println</a:t>
            </a:r>
            <a:r>
              <a:rPr lang="en-US" sz="1050" dirty="0">
                <a:latin typeface="Courier"/>
                <a:cs typeface="Courier"/>
              </a:rPr>
              <a:t>(feed[1]);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smtClean="0">
                <a:latin typeface="Courier"/>
                <a:cs typeface="Courier"/>
              </a:rPr>
              <a:t>} else </a:t>
            </a:r>
            <a:r>
              <a:rPr lang="en-US" sz="1050" dirty="0" err="1">
                <a:latin typeface="Courier"/>
                <a:cs typeface="Courier"/>
              </a:rPr>
              <a:t>Serial.println</a:t>
            </a:r>
            <a:r>
              <a:rPr lang="en-US" sz="1050" dirty="0">
                <a:latin typeface="Courier"/>
                <a:cs typeface="Courier"/>
              </a:rPr>
              <a:t>("HTTP Error");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</a:p>
          <a:p>
            <a:r>
              <a:rPr lang="en-US" sz="1050" dirty="0">
                <a:latin typeface="Courier"/>
                <a:cs typeface="Courier"/>
              </a:rPr>
              <a:t>  //write value to LED - change brightness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err="1">
                <a:latin typeface="Courier"/>
                <a:cs typeface="Courier"/>
              </a:rPr>
              <a:t>int</a:t>
            </a:r>
            <a:r>
              <a:rPr lang="en-US" sz="1050" dirty="0">
                <a:latin typeface="Courier"/>
                <a:cs typeface="Courier"/>
              </a:rPr>
              <a:t> level = feed[1].</a:t>
            </a:r>
            <a:r>
              <a:rPr lang="en-US" sz="1050" dirty="0" err="1">
                <a:latin typeface="Courier"/>
                <a:cs typeface="Courier"/>
              </a:rPr>
              <a:t>getFloat</a:t>
            </a:r>
            <a:r>
              <a:rPr lang="en-US" sz="1050" dirty="0">
                <a:latin typeface="Courier"/>
                <a:cs typeface="Courier"/>
              </a:rPr>
              <a:t>();</a:t>
            </a:r>
          </a:p>
          <a:p>
            <a:r>
              <a:rPr lang="en-US" sz="1050" dirty="0">
                <a:latin typeface="Courier"/>
                <a:cs typeface="Courier"/>
              </a:rPr>
              <a:t>  if(level &lt; 0){</a:t>
            </a:r>
          </a:p>
          <a:p>
            <a:r>
              <a:rPr lang="en-US" sz="1050" dirty="0">
                <a:latin typeface="Courier"/>
                <a:cs typeface="Courier"/>
              </a:rPr>
              <a:t>    level = 0;</a:t>
            </a:r>
          </a:p>
          <a:p>
            <a:r>
              <a:rPr lang="da-DK" sz="1050" dirty="0">
                <a:latin typeface="Courier"/>
                <a:cs typeface="Courier"/>
              </a:rPr>
              <a:t>  }</a:t>
            </a:r>
            <a:r>
              <a:rPr lang="da-DK" sz="1050" dirty="0" err="1">
                <a:latin typeface="Courier"/>
                <a:cs typeface="Courier"/>
              </a:rPr>
              <a:t>else</a:t>
            </a:r>
            <a:r>
              <a:rPr lang="da-DK" sz="1050" dirty="0">
                <a:latin typeface="Courier"/>
                <a:cs typeface="Courier"/>
              </a:rPr>
              <a:t> </a:t>
            </a:r>
            <a:r>
              <a:rPr lang="da-DK" sz="1050" dirty="0" err="1">
                <a:latin typeface="Courier"/>
                <a:cs typeface="Courier"/>
              </a:rPr>
              <a:t>if</a:t>
            </a:r>
            <a:r>
              <a:rPr lang="da-DK" sz="1050" dirty="0">
                <a:latin typeface="Courier"/>
                <a:cs typeface="Courier"/>
              </a:rPr>
              <a:t>(</a:t>
            </a:r>
            <a:r>
              <a:rPr lang="da-DK" sz="1050" dirty="0" err="1">
                <a:latin typeface="Courier"/>
                <a:cs typeface="Courier"/>
              </a:rPr>
              <a:t>level</a:t>
            </a:r>
            <a:r>
              <a:rPr lang="da-DK" sz="1050" dirty="0">
                <a:latin typeface="Courier"/>
                <a:cs typeface="Courier"/>
              </a:rPr>
              <a:t> &gt; 255){</a:t>
            </a:r>
          </a:p>
          <a:p>
            <a:r>
              <a:rPr lang="en-US" sz="1050" dirty="0">
                <a:latin typeface="Courier"/>
                <a:cs typeface="Courier"/>
              </a:rPr>
              <a:t>    level = 255;</a:t>
            </a:r>
          </a:p>
          <a:p>
            <a:r>
              <a:rPr lang="en-US" sz="1050" dirty="0">
                <a:latin typeface="Courier"/>
                <a:cs typeface="Courier"/>
              </a:rPr>
              <a:t>  }</a:t>
            </a:r>
          </a:p>
          <a:p>
            <a:r>
              <a:rPr lang="en-US" sz="1050" dirty="0">
                <a:latin typeface="Courier"/>
                <a:cs typeface="Courier"/>
              </a:rPr>
              <a:t>  //actually write the value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err="1">
                <a:latin typeface="Courier"/>
                <a:cs typeface="Courier"/>
              </a:rPr>
              <a:t>digitalWrite</a:t>
            </a:r>
            <a:r>
              <a:rPr lang="en-US" sz="1050" dirty="0">
                <a:latin typeface="Courier"/>
                <a:cs typeface="Courier"/>
              </a:rPr>
              <a:t>(</a:t>
            </a:r>
            <a:r>
              <a:rPr lang="en-US" sz="1050" dirty="0" err="1">
                <a:latin typeface="Courier"/>
                <a:cs typeface="Courier"/>
              </a:rPr>
              <a:t>ledPin</a:t>
            </a:r>
            <a:r>
              <a:rPr lang="en-US" sz="1050" dirty="0">
                <a:latin typeface="Courier"/>
                <a:cs typeface="Courier"/>
              </a:rPr>
              <a:t>, level);</a:t>
            </a:r>
          </a:p>
          <a:p>
            <a:r>
              <a:rPr lang="en-US" sz="1050" dirty="0">
                <a:latin typeface="Courier"/>
                <a:cs typeface="Courier"/>
              </a:rPr>
              <a:t> </a:t>
            </a:r>
          </a:p>
          <a:p>
            <a:r>
              <a:rPr lang="en-US" sz="1050" dirty="0">
                <a:latin typeface="Courier"/>
                <a:cs typeface="Courier"/>
              </a:rPr>
              <a:t>///////////////////////////////////////////////////////</a:t>
            </a:r>
          </a:p>
          <a:p>
            <a:r>
              <a:rPr lang="en-US" sz="1050" dirty="0">
                <a:latin typeface="Courier"/>
                <a:cs typeface="Courier"/>
              </a:rPr>
              <a:t>  //read sensor values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err="1">
                <a:latin typeface="Courier"/>
                <a:cs typeface="Courier"/>
              </a:rPr>
              <a:t>int</a:t>
            </a:r>
            <a:r>
              <a:rPr lang="en-US" sz="1050" dirty="0">
                <a:latin typeface="Courier"/>
                <a:cs typeface="Courier"/>
              </a:rPr>
              <a:t> </a:t>
            </a:r>
            <a:r>
              <a:rPr lang="en-US" sz="1050" dirty="0" err="1">
                <a:latin typeface="Courier"/>
                <a:cs typeface="Courier"/>
              </a:rPr>
              <a:t>sensorValue</a:t>
            </a:r>
            <a:r>
              <a:rPr lang="en-US" sz="1050" dirty="0">
                <a:latin typeface="Courier"/>
                <a:cs typeface="Courier"/>
              </a:rPr>
              <a:t> = </a:t>
            </a:r>
            <a:r>
              <a:rPr lang="en-US" sz="1050" dirty="0" err="1">
                <a:latin typeface="Courier"/>
                <a:cs typeface="Courier"/>
              </a:rPr>
              <a:t>analogRead</a:t>
            </a:r>
            <a:r>
              <a:rPr lang="en-US" sz="1050" dirty="0">
                <a:latin typeface="Courier"/>
                <a:cs typeface="Courier"/>
              </a:rPr>
              <a:t>(</a:t>
            </a:r>
            <a:r>
              <a:rPr lang="en-US" sz="1050" dirty="0" err="1">
                <a:latin typeface="Courier"/>
                <a:cs typeface="Courier"/>
              </a:rPr>
              <a:t>sensorPin</a:t>
            </a:r>
            <a:r>
              <a:rPr lang="en-US" sz="1050" dirty="0">
                <a:latin typeface="Courier"/>
                <a:cs typeface="Courier"/>
              </a:rPr>
              <a:t>);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err="1">
                <a:latin typeface="Courier"/>
                <a:cs typeface="Courier"/>
              </a:rPr>
              <a:t>datastreams</a:t>
            </a:r>
            <a:r>
              <a:rPr lang="en-US" sz="1050" dirty="0">
                <a:latin typeface="Courier"/>
                <a:cs typeface="Courier"/>
              </a:rPr>
              <a:t>[0].</a:t>
            </a:r>
            <a:r>
              <a:rPr lang="en-US" sz="1050" dirty="0" err="1">
                <a:latin typeface="Courier"/>
                <a:cs typeface="Courier"/>
              </a:rPr>
              <a:t>setFloat</a:t>
            </a:r>
            <a:r>
              <a:rPr lang="en-US" sz="1050" dirty="0">
                <a:latin typeface="Courier"/>
                <a:cs typeface="Courier"/>
              </a:rPr>
              <a:t>(</a:t>
            </a:r>
            <a:r>
              <a:rPr lang="en-US" sz="1050" dirty="0" err="1">
                <a:latin typeface="Courier"/>
                <a:cs typeface="Courier"/>
              </a:rPr>
              <a:t>sensorValue</a:t>
            </a:r>
            <a:r>
              <a:rPr lang="en-US" sz="1050" dirty="0">
                <a:latin typeface="Courier"/>
                <a:cs typeface="Courier"/>
              </a:rPr>
              <a:t>);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</a:p>
          <a:p>
            <a:r>
              <a:rPr lang="en-US" sz="1050" dirty="0">
                <a:latin typeface="Courier"/>
                <a:cs typeface="Courier"/>
              </a:rPr>
              <a:t>  //print the sensor </a:t>
            </a:r>
            <a:r>
              <a:rPr lang="en-US" sz="1050" dirty="0" err="1">
                <a:latin typeface="Courier"/>
                <a:cs typeface="Courier"/>
              </a:rPr>
              <a:t>valye</a:t>
            </a:r>
            <a:endParaRPr lang="en-US" sz="1050" dirty="0">
              <a:latin typeface="Courier"/>
              <a:cs typeface="Courier"/>
            </a:endParaRP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err="1">
                <a:latin typeface="Courier"/>
                <a:cs typeface="Courier"/>
              </a:rPr>
              <a:t>Serial.print</a:t>
            </a:r>
            <a:r>
              <a:rPr lang="en-US" sz="1050" dirty="0">
                <a:latin typeface="Courier"/>
                <a:cs typeface="Courier"/>
              </a:rPr>
              <a:t>("Read sensor value ");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err="1">
                <a:latin typeface="Courier"/>
                <a:cs typeface="Courier"/>
              </a:rPr>
              <a:t>Serial.println</a:t>
            </a:r>
            <a:r>
              <a:rPr lang="en-US" sz="1050" dirty="0">
                <a:latin typeface="Courier"/>
                <a:cs typeface="Courier"/>
              </a:rPr>
              <a:t>(</a:t>
            </a:r>
            <a:r>
              <a:rPr lang="en-US" sz="1050" dirty="0" err="1">
                <a:latin typeface="Courier"/>
                <a:cs typeface="Courier"/>
              </a:rPr>
              <a:t>datastreams</a:t>
            </a:r>
            <a:r>
              <a:rPr lang="en-US" sz="1050" dirty="0">
                <a:latin typeface="Courier"/>
                <a:cs typeface="Courier"/>
              </a:rPr>
              <a:t>[0].</a:t>
            </a:r>
            <a:r>
              <a:rPr lang="en-US" sz="1050" dirty="0" err="1">
                <a:latin typeface="Courier"/>
                <a:cs typeface="Courier"/>
              </a:rPr>
              <a:t>getFloat</a:t>
            </a:r>
            <a:r>
              <a:rPr lang="en-US" sz="1050" dirty="0">
                <a:latin typeface="Courier"/>
                <a:cs typeface="Courier"/>
              </a:rPr>
              <a:t>());</a:t>
            </a:r>
          </a:p>
          <a:p>
            <a:endParaRPr lang="en-US" sz="1050" dirty="0">
              <a:latin typeface="Courier"/>
              <a:cs typeface="Courier"/>
            </a:endParaRPr>
          </a:p>
          <a:p>
            <a:r>
              <a:rPr lang="en-US" sz="1050" dirty="0">
                <a:latin typeface="Courier"/>
                <a:cs typeface="Courier"/>
              </a:rPr>
              <a:t>  //send value to </a:t>
            </a:r>
            <a:r>
              <a:rPr lang="en-US" sz="1050" dirty="0" err="1">
                <a:latin typeface="Courier"/>
                <a:cs typeface="Courier"/>
              </a:rPr>
              <a:t>xively</a:t>
            </a:r>
            <a:endParaRPr lang="en-US" sz="1050" dirty="0">
              <a:latin typeface="Courier"/>
              <a:cs typeface="Courier"/>
            </a:endParaRP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err="1">
                <a:latin typeface="Courier"/>
                <a:cs typeface="Courier"/>
              </a:rPr>
              <a:t>Serial.println</a:t>
            </a:r>
            <a:r>
              <a:rPr lang="en-US" sz="1050" dirty="0">
                <a:latin typeface="Courier"/>
                <a:cs typeface="Courier"/>
              </a:rPr>
              <a:t>("Uploading it to </a:t>
            </a:r>
            <a:r>
              <a:rPr lang="en-US" sz="1050" dirty="0" err="1">
                <a:latin typeface="Courier"/>
                <a:cs typeface="Courier"/>
              </a:rPr>
              <a:t>Xively</a:t>
            </a:r>
            <a:r>
              <a:rPr lang="en-US" sz="1050" dirty="0">
                <a:latin typeface="Courier"/>
                <a:cs typeface="Courier"/>
              </a:rPr>
              <a:t>");</a:t>
            </a:r>
          </a:p>
          <a:p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int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 ret =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xivelyclient.put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(feed, </a:t>
            </a:r>
            <a:r>
              <a:rPr lang="en-US" sz="1050" dirty="0" err="1">
                <a:solidFill>
                  <a:srgbClr val="0000FF"/>
                </a:solidFill>
                <a:latin typeface="Courier"/>
                <a:cs typeface="Courier"/>
              </a:rPr>
              <a:t>xivelyKey</a:t>
            </a:r>
            <a:r>
              <a:rPr lang="en-US" sz="1050" dirty="0">
                <a:solidFill>
                  <a:srgbClr val="0000FF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050" dirty="0">
                <a:latin typeface="Courier"/>
                <a:cs typeface="Courier"/>
              </a:rPr>
              <a:t>  //return message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err="1">
                <a:latin typeface="Courier"/>
                <a:cs typeface="Courier"/>
              </a:rPr>
              <a:t>Serial.print</a:t>
            </a:r>
            <a:r>
              <a:rPr lang="en-US" sz="1050" dirty="0">
                <a:latin typeface="Courier"/>
                <a:cs typeface="Courier"/>
              </a:rPr>
              <a:t>("</a:t>
            </a:r>
            <a:r>
              <a:rPr lang="en-US" sz="1050" dirty="0" err="1">
                <a:latin typeface="Courier"/>
                <a:cs typeface="Courier"/>
              </a:rPr>
              <a:t>xivelyclient.put</a:t>
            </a:r>
            <a:r>
              <a:rPr lang="en-US" sz="1050" dirty="0">
                <a:latin typeface="Courier"/>
                <a:cs typeface="Courier"/>
              </a:rPr>
              <a:t> returned ");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err="1">
                <a:latin typeface="Courier"/>
                <a:cs typeface="Courier"/>
              </a:rPr>
              <a:t>Serial.println</a:t>
            </a:r>
            <a:r>
              <a:rPr lang="en-US" sz="1050" dirty="0">
                <a:latin typeface="Courier"/>
                <a:cs typeface="Courier"/>
              </a:rPr>
              <a:t>(ret);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  <a:r>
              <a:rPr lang="en-US" sz="1050" dirty="0" err="1">
                <a:latin typeface="Courier"/>
                <a:cs typeface="Courier"/>
              </a:rPr>
              <a:t>Serial.println</a:t>
            </a:r>
            <a:r>
              <a:rPr lang="en-US" sz="1050" dirty="0">
                <a:latin typeface="Courier"/>
                <a:cs typeface="Courier"/>
              </a:rPr>
              <a:t>("");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</a:p>
          <a:p>
            <a:r>
              <a:rPr lang="en-US" sz="1050" dirty="0">
                <a:latin typeface="Courier"/>
                <a:cs typeface="Courier"/>
              </a:rPr>
              <a:t>  </a:t>
            </a:r>
          </a:p>
          <a:p>
            <a:r>
              <a:rPr lang="en-US" sz="1050" dirty="0">
                <a:latin typeface="Courier"/>
                <a:cs typeface="Courier"/>
              </a:rPr>
              <a:t>  //delay between calls</a:t>
            </a:r>
          </a:p>
          <a:p>
            <a:r>
              <a:rPr lang="sv-SE" sz="1050" dirty="0">
                <a:latin typeface="Courier"/>
                <a:cs typeface="Courier"/>
              </a:rPr>
              <a:t>  </a:t>
            </a:r>
            <a:r>
              <a:rPr lang="sv-SE" sz="1050" dirty="0" err="1">
                <a:latin typeface="Courier"/>
                <a:cs typeface="Courier"/>
              </a:rPr>
              <a:t>delay</a:t>
            </a:r>
            <a:r>
              <a:rPr lang="sv-SE" sz="1050" dirty="0">
                <a:latin typeface="Courier"/>
                <a:cs typeface="Courier"/>
              </a:rPr>
              <a:t>(15000);</a:t>
            </a:r>
          </a:p>
          <a:p>
            <a:r>
              <a:rPr lang="sv-SE" sz="1050" dirty="0">
                <a:latin typeface="Courier"/>
                <a:cs typeface="Courier"/>
              </a:rPr>
              <a:t>}</a:t>
            </a:r>
            <a:endParaRPr lang="en-US" sz="105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0221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Awesome – So What?!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14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3200400"/>
            <a:ext cx="1178633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3124200"/>
            <a:ext cx="1117600" cy="1117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16400" y="3581400"/>
            <a:ext cx="381000" cy="38100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700000">
            <a:off x="1630783" y="2896954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900000">
            <a:off x="1630783" y="4420954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49400" y="3657600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https://encrypted-tbn3.gstatic.com/images?q=tbn:ANd9GcQsSwbQc2f8T959kHCBZ3AP4dZM2VDmcIl9hgA83gQ3aMyYkJCHi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981200"/>
            <a:ext cx="762000" cy="6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029200"/>
            <a:ext cx="1117600" cy="83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91828"/>
            <a:ext cx="1371600" cy="11172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63090" y="2667000"/>
            <a:ext cx="10855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?</a:t>
            </a:r>
            <a:endParaRPr lang="en-US" sz="115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-457200"/>
            <a:ext cx="586740" cy="2660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860" y="3632235"/>
            <a:ext cx="586740" cy="2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8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WebTasks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15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3200400"/>
            <a:ext cx="1178633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3124200"/>
            <a:ext cx="1117600" cy="1117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16400" y="3581400"/>
            <a:ext cx="381000" cy="38100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700000">
            <a:off x="1630783" y="2896954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900000">
            <a:off x="1630783" y="4420954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49400" y="3657600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https://encrypted-tbn3.gstatic.com/images?q=tbn:ANd9GcQsSwbQc2f8T959kHCBZ3AP4dZM2VDmcIl9hgA83gQ3aMyYkJCHi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981200"/>
            <a:ext cx="762000" cy="6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029200"/>
            <a:ext cx="1117600" cy="83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91828"/>
            <a:ext cx="1371600" cy="11172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860" y="3632235"/>
            <a:ext cx="586740" cy="266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6090" y="1676400"/>
            <a:ext cx="609600" cy="704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969" y="2667000"/>
            <a:ext cx="583842" cy="678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0180" y="3733800"/>
            <a:ext cx="841420" cy="781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5938" y="4825285"/>
            <a:ext cx="789904" cy="6611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1790" y="5799667"/>
            <a:ext cx="838200" cy="7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Data-triggered “</a:t>
            </a:r>
            <a:r>
              <a:rPr lang="en-US" dirty="0" err="1" smtClean="0"/>
              <a:t>WebTask</a:t>
            </a:r>
            <a:r>
              <a:rPr lang="en-US" dirty="0" smtClean="0"/>
              <a:t>” Automation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16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3200400"/>
            <a:ext cx="1178633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3124200"/>
            <a:ext cx="1117600" cy="1117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16400" y="3581400"/>
            <a:ext cx="381000" cy="38100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700000">
            <a:off x="1630783" y="2896954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900000">
            <a:off x="1630783" y="4420954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49400" y="3657600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https://encrypted-tbn3.gstatic.com/images?q=tbn:ANd9GcQsSwbQc2f8T959kHCBZ3AP4dZM2VDmcIl9hgA83gQ3aMyYkJCHi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981200"/>
            <a:ext cx="762000" cy="6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029200"/>
            <a:ext cx="1117600" cy="83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91828"/>
            <a:ext cx="1371600" cy="11172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860" y="3632235"/>
            <a:ext cx="586740" cy="26605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6629400" y="3581400"/>
            <a:ext cx="381000" cy="38100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4600" y="3962400"/>
            <a:ext cx="100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triggers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6090" y="1676400"/>
            <a:ext cx="609600" cy="704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969" y="2667000"/>
            <a:ext cx="583842" cy="678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0180" y="3733800"/>
            <a:ext cx="841420" cy="781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400" y="4800600"/>
            <a:ext cx="789904" cy="6611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1790" y="5799667"/>
            <a:ext cx="838200" cy="75353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18900000">
            <a:off x="7091783" y="2896954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700000">
            <a:off x="7015583" y="4801954"/>
            <a:ext cx="944842" cy="190500"/>
          </a:xfrm>
          <a:prstGeom prst="rightArrow">
            <a:avLst>
              <a:gd name="adj1" fmla="val 24859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6988865" y="3602935"/>
            <a:ext cx="1490870" cy="685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 flipH="1">
            <a:off x="8404698" y="2263302"/>
            <a:ext cx="304800" cy="5025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 flipH="1">
            <a:off x="8404698" y="3330102"/>
            <a:ext cx="304800" cy="5025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 flipH="1">
            <a:off x="8404698" y="5387502"/>
            <a:ext cx="304800" cy="5025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 flipH="1">
            <a:off x="8404698" y="4396902"/>
            <a:ext cx="304800" cy="5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5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Docs</a:t>
            </a:r>
          </a:p>
          <a:p>
            <a:r>
              <a:rPr lang="en-US" dirty="0" smtClean="0"/>
              <a:t>Amazon Web Services</a:t>
            </a:r>
          </a:p>
          <a:p>
            <a:r>
              <a:rPr lang="en-US" dirty="0" err="1" smtClean="0"/>
              <a:t>Xively</a:t>
            </a:r>
            <a:endParaRPr lang="en-US" dirty="0" smtClean="0"/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Flickr</a:t>
            </a:r>
          </a:p>
          <a:p>
            <a:r>
              <a:rPr lang="en-US" dirty="0" smtClean="0"/>
              <a:t>Google Maps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17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0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Automatically generates code</a:t>
            </a:r>
          </a:p>
          <a:p>
            <a:endParaRPr lang="en-US" dirty="0"/>
          </a:p>
          <a:p>
            <a:r>
              <a:rPr lang="en-US" dirty="0" err="1" smtClean="0"/>
              <a:t>Choreos</a:t>
            </a:r>
            <a:endParaRPr lang="en-US" dirty="0" smtClean="0"/>
          </a:p>
          <a:p>
            <a:pPr lvl="1"/>
            <a:r>
              <a:rPr lang="en-US" dirty="0" smtClean="0"/>
              <a:t>Streamline the arduous processes for </a:t>
            </a:r>
            <a:r>
              <a:rPr lang="en-US" dirty="0"/>
              <a:t>everyday programming tasks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Lots of “</a:t>
            </a:r>
            <a:r>
              <a:rPr lang="en-US" dirty="0" err="1" smtClean="0"/>
              <a:t>choreos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2,000+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18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545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9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29768" cy="6858000"/>
          </a:xfrm>
          <a:prstGeom prst="rect">
            <a:avLst/>
          </a:prstGeom>
          <a:ln>
            <a:solidFill>
              <a:srgbClr val="292934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-6684"/>
            <a:ext cx="7327900" cy="4787900"/>
          </a:xfrm>
          <a:prstGeom prst="rect">
            <a:avLst/>
          </a:prstGeom>
          <a:ln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57600"/>
            <a:ext cx="7467600" cy="3390900"/>
          </a:xfrm>
          <a:prstGeom prst="rect">
            <a:avLst/>
          </a:prstGeom>
          <a:ln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19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Review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Networking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Communication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Cloud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Data sharing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20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-9359"/>
            <a:ext cx="9134642" cy="125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5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21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7231108"/>
          </a:xfrm>
          <a:prstGeom prst="rect">
            <a:avLst/>
          </a:prstGeom>
          <a:ln>
            <a:solidFill>
              <a:srgbClr val="292934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6972301" cy="6604000"/>
          </a:xfrm>
          <a:prstGeom prst="rect">
            <a:avLst/>
          </a:prstGeo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327748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 </a:t>
            </a:r>
            <a:r>
              <a:rPr lang="en-US" dirty="0"/>
              <a:t>it. Try it. Use it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195" b="-419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22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4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23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1" y="0"/>
            <a:ext cx="963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8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5284"/>
          <a:stretch/>
        </p:blipFill>
        <p:spPr>
          <a:xfrm>
            <a:off x="-1123" y="3352800"/>
            <a:ext cx="2540000" cy="1010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the Cloud!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rcRect t="5556" b="5556"/>
          <a:stretch>
            <a:fillRect/>
          </a:stretch>
        </p:blipFill>
        <p:spPr>
          <a:xfrm>
            <a:off x="5596517" y="353805"/>
            <a:ext cx="3581400" cy="21223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57400"/>
            <a:ext cx="3429000" cy="1554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038600"/>
            <a:ext cx="3505200" cy="1051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105400"/>
            <a:ext cx="5130800" cy="158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590800"/>
            <a:ext cx="4687309" cy="685800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3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2895600"/>
            <a:ext cx="1955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5284"/>
          <a:stretch/>
        </p:blipFill>
        <p:spPr>
          <a:xfrm>
            <a:off x="-1123" y="3352800"/>
            <a:ext cx="2540000" cy="1010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the Cloud!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rcRect t="5556" b="5556"/>
          <a:stretch>
            <a:fillRect/>
          </a:stretch>
        </p:blipFill>
        <p:spPr>
          <a:xfrm>
            <a:off x="5596517" y="353805"/>
            <a:ext cx="3581400" cy="21223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57400"/>
            <a:ext cx="3429000" cy="1554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038600"/>
            <a:ext cx="3505200" cy="1051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105400"/>
            <a:ext cx="5130800" cy="158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590800"/>
            <a:ext cx="468730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1752600"/>
            <a:ext cx="5431399" cy="6019800"/>
          </a:xfrm>
          <a:prstGeom prst="rect">
            <a:avLst/>
          </a:prstGeom>
          <a:ln>
            <a:solidFill>
              <a:srgbClr val="292934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Xively</a:t>
            </a:r>
            <a:r>
              <a:rPr lang="en-US" dirty="0" smtClean="0"/>
              <a:t> 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Supports hundreds of platforms, millions of gateways and a crazy number of smart devices</a:t>
            </a:r>
          </a:p>
          <a:p>
            <a:endParaRPr lang="en-US" sz="2400" dirty="0" smtClean="0"/>
          </a:p>
          <a:p>
            <a:r>
              <a:rPr lang="en-US" sz="2400" dirty="0" smtClean="0"/>
              <a:t>Comprehensive and secure infrastructure services</a:t>
            </a:r>
          </a:p>
          <a:p>
            <a:endParaRPr lang="en-US" sz="2400" dirty="0" smtClean="0"/>
          </a:p>
          <a:p>
            <a:r>
              <a:rPr lang="en-US" sz="2400" dirty="0" smtClean="0"/>
              <a:t>Online development tools and </a:t>
            </a:r>
            <a:r>
              <a:rPr lang="en-US" sz="2400" dirty="0" err="1" smtClean="0"/>
              <a:t>dev</a:t>
            </a:r>
            <a:r>
              <a:rPr lang="en-US" sz="2400" dirty="0" smtClean="0"/>
              <a:t> center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5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425" b="-15425"/>
          <a:stretch>
            <a:fillRect/>
          </a:stretch>
        </p:blipFill>
        <p:spPr>
          <a:xfrm>
            <a:off x="4648199" y="1139204"/>
            <a:ext cx="4503627" cy="52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348380"/>
            <a:ext cx="9601200" cy="82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7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62200" cy="4876800"/>
          </a:xfrm>
        </p:spPr>
        <p:txBody>
          <a:bodyPr/>
          <a:lstStyle/>
          <a:p>
            <a:r>
              <a:rPr lang="en-US" dirty="0" smtClean="0"/>
              <a:t>Feed ID</a:t>
            </a:r>
          </a:p>
          <a:p>
            <a:r>
              <a:rPr lang="en-US" dirty="0" smtClean="0"/>
              <a:t>Channels</a:t>
            </a:r>
          </a:p>
          <a:p>
            <a:r>
              <a:rPr lang="en-US" dirty="0" smtClean="0"/>
              <a:t>API Keys</a:t>
            </a:r>
          </a:p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7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-67309"/>
            <a:ext cx="6248400" cy="6925309"/>
          </a:xfrm>
          <a:prstGeom prst="rect">
            <a:avLst/>
          </a:prstGeom>
          <a:ln>
            <a:solidFill>
              <a:srgbClr val="292934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6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 an </a:t>
            </a:r>
            <a:r>
              <a:rPr lang="en-US" dirty="0" err="1" smtClean="0"/>
              <a:t>Arduino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Xively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8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038600"/>
            <a:ext cx="2823237" cy="261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819400"/>
            <a:ext cx="3429000" cy="1554892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4419600" y="3429000"/>
            <a:ext cx="914400" cy="457200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47800"/>
            <a:ext cx="3365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0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Hooking up a Photocell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9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35018" r="-350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691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0</TotalTime>
  <Words>1284</Words>
  <Application>Microsoft Macintosh PowerPoint</Application>
  <PresentationFormat>On-screen Show (4:3)</PresentationFormat>
  <Paragraphs>229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Connect to the cloud</vt:lpstr>
      <vt:lpstr>Goals</vt:lpstr>
      <vt:lpstr>Connect to the Cloud!</vt:lpstr>
      <vt:lpstr>Connect to the Cloud!</vt:lpstr>
      <vt:lpstr>Xively Cloud Services</vt:lpstr>
      <vt:lpstr>PowerPoint Presentation</vt:lpstr>
      <vt:lpstr>Xively</vt:lpstr>
      <vt:lpstr>Connect an Arduino to Xively</vt:lpstr>
      <vt:lpstr>Hooking up a Photocell</vt:lpstr>
      <vt:lpstr>PowerPoint Presentation</vt:lpstr>
      <vt:lpstr>PowerPoint Presentation</vt:lpstr>
      <vt:lpstr>PowerPoint Presentation</vt:lpstr>
      <vt:lpstr>PowerPoint Presentation</vt:lpstr>
      <vt:lpstr>Awesome – So What?!</vt:lpstr>
      <vt:lpstr>“WebTasks”</vt:lpstr>
      <vt:lpstr>Data-triggered “WebTask” Automation</vt:lpstr>
      <vt:lpstr>Connection Services</vt:lpstr>
      <vt:lpstr>PowerPoint Presentation</vt:lpstr>
      <vt:lpstr>PowerPoint Presentation</vt:lpstr>
      <vt:lpstr>PowerPoint Presentation</vt:lpstr>
      <vt:lpstr>PowerPoint Presentation</vt:lpstr>
      <vt:lpstr>“Find it. Try it. Use it.”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2014-07-25T16:50:50Z</dcterms:modified>
</cp:coreProperties>
</file>